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63" r:id="rId4"/>
    <p:sldId id="265" r:id="rId5"/>
    <p:sldId id="271" r:id="rId6"/>
    <p:sldId id="269" r:id="rId7"/>
    <p:sldId id="274" r:id="rId8"/>
    <p:sldId id="268" r:id="rId9"/>
    <p:sldId id="273" r:id="rId10"/>
    <p:sldId id="275" r:id="rId11"/>
    <p:sldId id="262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A13"/>
    <a:srgbClr val="01080F"/>
    <a:srgbClr val="4F81BD"/>
    <a:srgbClr val="0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28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\Downloads\Sheet1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\Desktop\HELLEN%20PITCH\Arena%20Cash%20Flo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5259499104667998"/>
          <c:y val="0.21875000000000025"/>
          <c:w val="0.46728971962616822"/>
          <c:h val="0.78125"/>
        </c:manualLayout>
      </c:layout>
      <c:pieChart>
        <c:varyColors val="1"/>
        <c:ser>
          <c:idx val="0"/>
          <c:order val="0"/>
          <c:explosion val="15"/>
          <c:dPt>
            <c:idx val="1"/>
            <c:explosion val="0"/>
          </c:dPt>
          <c:dPt>
            <c:idx val="2"/>
            <c:spPr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b="0" dirty="0">
                        <a:solidFill>
                          <a:srgbClr val="FF0000"/>
                        </a:solidFill>
                      </a:rPr>
                      <a:t>9%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b="0">
                        <a:solidFill>
                          <a:srgbClr val="FF0000"/>
                        </a:solidFill>
                      </a:defRPr>
                    </a:pPr>
                    <a:r>
                      <a:rPr lang="en-US" sz="2400" b="0" dirty="0">
                        <a:solidFill>
                          <a:srgbClr val="FF0000"/>
                        </a:solidFill>
                      </a:rPr>
                      <a:t>12%</a:t>
                    </a:r>
                  </a:p>
                </c:rich>
              </c:tx>
              <c:spPr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3200" b="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rPr>
                      <a:t>79%</a:t>
                    </a:r>
                  </a:p>
                </c:rich>
              </c:tx>
              <c:showVal val="1"/>
            </c:dLbl>
            <c:delete val="1"/>
          </c:dLbls>
          <c:cat>
            <c:strRef>
              <c:f>Sheet1!$A$1:$C$1</c:f>
              <c:strCache>
                <c:ptCount val="3"/>
                <c:pt idx="0">
                  <c:v>Recycled</c:v>
                </c:pt>
                <c:pt idx="1">
                  <c:v>Incinerated </c:v>
                </c:pt>
                <c:pt idx="2">
                  <c:v>Landfill/dumped in Marine</c:v>
                </c:pt>
              </c:strCache>
            </c:strRef>
          </c:cat>
          <c:val>
            <c:numRef>
              <c:f>Sheet1!$A$2:$C$2</c:f>
              <c:numCache>
                <c:formatCode>0%</c:formatCode>
                <c:ptCount val="3"/>
                <c:pt idx="0">
                  <c:v>9.0000000000000066E-2</c:v>
                </c:pt>
                <c:pt idx="1">
                  <c:v>0.12000000000000002</c:v>
                </c:pt>
                <c:pt idx="2">
                  <c:v>0.79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8699757156523653"/>
          <c:y val="0.4316063812335964"/>
          <c:w val="0.20365663404224021"/>
          <c:h val="0.19407869914698186"/>
        </c:manualLayout>
      </c:layout>
      <c:txPr>
        <a:bodyPr/>
        <a:lstStyle/>
        <a:p>
          <a:pPr>
            <a:defRPr sz="105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6461101646791595"/>
          <c:y val="1.6522988505747141E-2"/>
          <c:w val="0.49806364494046462"/>
          <c:h val="0.80073377681238123"/>
        </c:manualLayout>
      </c:layout>
      <c:barChart>
        <c:barDir val="col"/>
        <c:grouping val="clustered"/>
        <c:ser>
          <c:idx val="0"/>
          <c:order val="0"/>
          <c:tx>
            <c:strRef>
              <c:f>Sheet1!$E$3</c:f>
              <c:strCache>
                <c:ptCount val="1"/>
                <c:pt idx="0">
                  <c:v>Total Sales</c:v>
                </c:pt>
              </c:strCache>
            </c:strRef>
          </c:tx>
          <c:cat>
            <c:strRef>
              <c:f>Sheet1!$D$4:$D$14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December</c:v>
                </c:pt>
              </c:strCache>
            </c:strRef>
          </c:cat>
          <c:val>
            <c:numRef>
              <c:f>Sheet1!$E$4:$E$14</c:f>
              <c:numCache>
                <c:formatCode>_(* #,##0.00_);_(* \(#,##0.00\);_(* "-"??_);_(@_)</c:formatCode>
                <c:ptCount val="11"/>
                <c:pt idx="0">
                  <c:v>427500</c:v>
                </c:pt>
                <c:pt idx="1">
                  <c:v>783750</c:v>
                </c:pt>
                <c:pt idx="2">
                  <c:v>997500</c:v>
                </c:pt>
                <c:pt idx="3">
                  <c:v>1425000</c:v>
                </c:pt>
                <c:pt idx="4">
                  <c:v>2137500</c:v>
                </c:pt>
                <c:pt idx="5">
                  <c:v>2707500</c:v>
                </c:pt>
                <c:pt idx="6">
                  <c:v>3420000</c:v>
                </c:pt>
                <c:pt idx="7">
                  <c:v>3420000</c:v>
                </c:pt>
                <c:pt idx="8">
                  <c:v>3420000</c:v>
                </c:pt>
                <c:pt idx="9">
                  <c:v>3420000</c:v>
                </c:pt>
                <c:pt idx="10">
                  <c:v>3420000</c:v>
                </c:pt>
              </c:numCache>
            </c:numRef>
          </c:val>
        </c:ser>
        <c:ser>
          <c:idx val="1"/>
          <c:order val="1"/>
          <c:tx>
            <c:strRef>
              <c:f>Sheet1!$F$3</c:f>
              <c:strCache>
                <c:ptCount val="1"/>
                <c:pt idx="0">
                  <c:v>Gross Margin 70% of Sales</c:v>
                </c:pt>
              </c:strCache>
            </c:strRef>
          </c:tx>
          <c:cat>
            <c:strRef>
              <c:f>Sheet1!$D$4:$D$14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December</c:v>
                </c:pt>
              </c:strCache>
            </c:strRef>
          </c:cat>
          <c:val>
            <c:numRef>
              <c:f>Sheet1!$F$4:$F$14</c:f>
              <c:numCache>
                <c:formatCode>_(* #,##0.00_);_(* \(#,##0.00\);_(* "-"??_);_(@_)</c:formatCode>
                <c:ptCount val="11"/>
                <c:pt idx="0">
                  <c:v>299250</c:v>
                </c:pt>
                <c:pt idx="1">
                  <c:v>548625</c:v>
                </c:pt>
                <c:pt idx="2">
                  <c:v>698250</c:v>
                </c:pt>
                <c:pt idx="3">
                  <c:v>997499.99999999895</c:v>
                </c:pt>
                <c:pt idx="4">
                  <c:v>1496250</c:v>
                </c:pt>
                <c:pt idx="5">
                  <c:v>1895250</c:v>
                </c:pt>
                <c:pt idx="6">
                  <c:v>2394000</c:v>
                </c:pt>
                <c:pt idx="7">
                  <c:v>2394000</c:v>
                </c:pt>
                <c:pt idx="8">
                  <c:v>2394000</c:v>
                </c:pt>
                <c:pt idx="9">
                  <c:v>2394000</c:v>
                </c:pt>
                <c:pt idx="10">
                  <c:v>2394000</c:v>
                </c:pt>
              </c:numCache>
            </c:numRef>
          </c:val>
        </c:ser>
        <c:ser>
          <c:idx val="2"/>
          <c:order val="2"/>
          <c:tx>
            <c:strRef>
              <c:f>Sheet1!$G$3</c:f>
              <c:strCache>
                <c:ptCount val="1"/>
                <c:pt idx="0">
                  <c:v>Net Profit</c:v>
                </c:pt>
              </c:strCache>
            </c:strRef>
          </c:tx>
          <c:cat>
            <c:strRef>
              <c:f>Sheet1!$D$4:$D$14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December</c:v>
                </c:pt>
              </c:strCache>
            </c:strRef>
          </c:cat>
          <c:val>
            <c:numRef>
              <c:f>Sheet1!$G$4:$G$14</c:f>
              <c:numCache>
                <c:formatCode>_(* #,##0.00_);_(* \(#,##0.00\);_(* "-"??_);_(@_)</c:formatCode>
                <c:ptCount val="11"/>
                <c:pt idx="0">
                  <c:v>128250</c:v>
                </c:pt>
                <c:pt idx="1">
                  <c:v>235125</c:v>
                </c:pt>
                <c:pt idx="2">
                  <c:v>299250</c:v>
                </c:pt>
                <c:pt idx="3">
                  <c:v>427500.00000000012</c:v>
                </c:pt>
                <c:pt idx="4">
                  <c:v>641250</c:v>
                </c:pt>
                <c:pt idx="5">
                  <c:v>812250.00000000023</c:v>
                </c:pt>
                <c:pt idx="6">
                  <c:v>1026000</c:v>
                </c:pt>
                <c:pt idx="7">
                  <c:v>1026000</c:v>
                </c:pt>
                <c:pt idx="8">
                  <c:v>1026000</c:v>
                </c:pt>
                <c:pt idx="9">
                  <c:v>1026000</c:v>
                </c:pt>
                <c:pt idx="10">
                  <c:v>1026000</c:v>
                </c:pt>
              </c:numCache>
            </c:numRef>
          </c:val>
        </c:ser>
        <c:axId val="59956608"/>
        <c:axId val="60269696"/>
      </c:barChart>
      <c:catAx>
        <c:axId val="59956608"/>
        <c:scaling>
          <c:orientation val="minMax"/>
        </c:scaling>
        <c:axPos val="b"/>
        <c:tickLblPos val="nextTo"/>
        <c:crossAx val="60269696"/>
        <c:crosses val="autoZero"/>
        <c:auto val="1"/>
        <c:lblAlgn val="ctr"/>
        <c:lblOffset val="100"/>
      </c:catAx>
      <c:valAx>
        <c:axId val="60269696"/>
        <c:scaling>
          <c:orientation val="minMax"/>
        </c:scaling>
        <c:axPos val="l"/>
        <c:majorGridlines/>
        <c:numFmt formatCode="_(* #,##0.00_);_(* \(#,##0.00\);_(* &quot;-&quot;??_);_(@_)" sourceLinked="1"/>
        <c:tickLblPos val="nextTo"/>
        <c:crossAx val="5995660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33297-3AF9-4C2C-8B36-CB88E1CB69E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0BDE6A-406F-4FDC-B40D-20721ACDB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33297-3AF9-4C2C-8B36-CB88E1CB69E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0BDE6A-406F-4FDC-B40D-20721ACDB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33297-3AF9-4C2C-8B36-CB88E1CB69E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0BDE6A-406F-4FDC-B40D-20721ACDB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33297-3AF9-4C2C-8B36-CB88E1CB69E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0BDE6A-406F-4FDC-B40D-20721ACDB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33297-3AF9-4C2C-8B36-CB88E1CB69E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0BDE6A-406F-4FDC-B40D-20721ACDB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33297-3AF9-4C2C-8B36-CB88E1CB69E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0BDE6A-406F-4FDC-B40D-20721ACDB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33297-3AF9-4C2C-8B36-CB88E1CB69E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0BDE6A-406F-4FDC-B40D-20721ACDB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33297-3AF9-4C2C-8B36-CB88E1CB69E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0BDE6A-406F-4FDC-B40D-20721ACDB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33297-3AF9-4C2C-8B36-CB88E1CB69E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0BDE6A-406F-4FDC-B40D-20721ACDB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33297-3AF9-4C2C-8B36-CB88E1CB69E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0BDE6A-406F-4FDC-B40D-20721ACDB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33297-3AF9-4C2C-8B36-CB88E1CB69E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0BDE6A-406F-4FDC-B40D-20721ACDB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DD33297-3AF9-4C2C-8B36-CB88E1CB69E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F0BDE6A-406F-4FDC-B40D-20721ACDB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4038600"/>
            <a:ext cx="7010400" cy="175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14401" y="457200"/>
          <a:ext cx="73914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581400"/>
            <a:ext cx="7239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411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Contacts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486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dirty="0" smtClean="0"/>
              <a:t>DIRECTOR GENERAL</a:t>
            </a:r>
          </a:p>
          <a:p>
            <a:pPr algn="ctr">
              <a:buNone/>
            </a:pPr>
            <a:r>
              <a:rPr lang="en-US" sz="1800" b="1" dirty="0" smtClean="0"/>
              <a:t>ARENA RECYCLING INDUSTRY</a:t>
            </a:r>
          </a:p>
          <a:p>
            <a:pPr algn="ctr">
              <a:buNone/>
            </a:pPr>
            <a:r>
              <a:rPr lang="en-US" sz="1800" b="1" dirty="0" smtClean="0"/>
              <a:t>P.O.BOX 6469</a:t>
            </a:r>
          </a:p>
          <a:p>
            <a:pPr algn="ctr">
              <a:buNone/>
            </a:pPr>
            <a:r>
              <a:rPr lang="en-US" sz="1800" b="1" dirty="0" smtClean="0"/>
              <a:t>DAR ES SALAAM</a:t>
            </a:r>
          </a:p>
          <a:p>
            <a:pPr algn="ctr">
              <a:buNone/>
            </a:pPr>
            <a:endParaRPr lang="en-US" sz="2000" dirty="0"/>
          </a:p>
        </p:txBody>
      </p:sp>
      <p:pic>
        <p:nvPicPr>
          <p:cNvPr id="6" name="Picture 10" descr="Image result for PHONE CALL icon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09800"/>
            <a:ext cx="457199" cy="838200"/>
          </a:xfrm>
          <a:prstGeom prst="rect">
            <a:avLst/>
          </a:prstGeom>
          <a:noFill/>
        </p:spPr>
      </p:pic>
      <p:pic>
        <p:nvPicPr>
          <p:cNvPr id="7" name="Picture 4" descr="instagram, instagram new design, social media, square 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124200"/>
            <a:ext cx="533400" cy="533400"/>
          </a:xfrm>
          <a:prstGeom prst="rect">
            <a:avLst/>
          </a:prstGeom>
          <a:noFill/>
        </p:spPr>
      </p:pic>
      <p:pic>
        <p:nvPicPr>
          <p:cNvPr id="8" name="Picture 6" descr="WhatsApp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657600"/>
            <a:ext cx="685800" cy="685800"/>
          </a:xfrm>
          <a:prstGeom prst="rect">
            <a:avLst/>
          </a:prstGeom>
          <a:noFill/>
        </p:spPr>
      </p:pic>
      <p:pic>
        <p:nvPicPr>
          <p:cNvPr id="10" name="Picture 8" descr="Email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572000"/>
            <a:ext cx="533400" cy="45720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295400" y="2286000"/>
            <a:ext cx="518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+255 625 660 795   +255 716 973 403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1295400" y="3200400"/>
            <a:ext cx="518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/>
              <a:t>arena_recycling_industry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1295400" y="3810000"/>
            <a:ext cx="518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+255 625 660 795   +255 716 973 403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1295400" y="4495800"/>
            <a:ext cx="518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       hellensailas001@gmail.com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sz="13800" dirty="0" smtClean="0">
                <a:latin typeface="Calisto MT" pitchFamily="18" charset="0"/>
              </a:rPr>
              <a:t>THANKS</a:t>
            </a:r>
            <a:endParaRPr lang="en-US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81000" y="762000"/>
          <a:ext cx="457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381000" y="3048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/>
              <a:t>STATISTICAL SITUATION OF THE  </a:t>
            </a:r>
            <a:r>
              <a:rPr lang="en-US" sz="2400" dirty="0" smtClean="0"/>
              <a:t>PROBLEM (SSP)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5562600"/>
            <a:ext cx="2743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UN –ENVIRONMENTAL ROAD  MAP REPORT 2018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914400"/>
            <a:ext cx="396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953000" y="2209800"/>
            <a:ext cx="1371600" cy="1219200"/>
          </a:xfrm>
          <a:prstGeom prst="rect">
            <a:avLst/>
          </a:prstGeom>
          <a:solidFill>
            <a:srgbClr val="01080F"/>
          </a:solidFill>
          <a:ln>
            <a:solidFill>
              <a:srgbClr val="010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Arial Black" pitchFamily="34" charset="0"/>
              </a:rPr>
              <a:t>PER DAY 4600 TONES OF PLASTIC WASTE ARE PRODUCED IN DAR</a:t>
            </a:r>
          </a:p>
          <a:p>
            <a:r>
              <a:rPr lang="en-US" sz="1000" dirty="0" smtClean="0">
                <a:latin typeface="Arial Black" pitchFamily="34" charset="0"/>
              </a:rPr>
              <a:t>3600 TONES</a:t>
            </a:r>
            <a:endParaRPr lang="en-US" sz="1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ENVIRONMENTAL PLASTIC</a:t>
            </a:r>
            <a:r>
              <a:rPr lang="en-US" dirty="0" smtClean="0"/>
              <a:t> </a:t>
            </a:r>
            <a:r>
              <a:rPr lang="en-US" sz="3200" dirty="0" smtClean="0"/>
              <a:t>POLLUTION</a:t>
            </a:r>
            <a:endParaRPr lang="en-US" sz="3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403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514600" y="1066800"/>
            <a:ext cx="3962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F81BD"/>
                </a:solidFill>
              </a:rPr>
              <a:t>Real situation in Dar </a:t>
            </a:r>
            <a:r>
              <a:rPr lang="en-US" dirty="0" err="1" smtClean="0">
                <a:solidFill>
                  <a:srgbClr val="4F81BD"/>
                </a:solidFill>
              </a:rPr>
              <a:t>es</a:t>
            </a:r>
            <a:r>
              <a:rPr lang="en-US" dirty="0" smtClean="0">
                <a:solidFill>
                  <a:srgbClr val="4F81BD"/>
                </a:solidFill>
              </a:rPr>
              <a:t> Salaam </a:t>
            </a:r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447800"/>
            <a:ext cx="426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553200" y="5638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Jangwani</a:t>
            </a:r>
            <a:r>
              <a:rPr lang="en-US" dirty="0" smtClean="0"/>
              <a:t>-Dar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6858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SOLUTION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3200" dirty="0" smtClean="0"/>
              <a:t>RECYCLING</a:t>
            </a:r>
            <a:endParaRPr lang="en-US" sz="6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69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Our Product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3505200" cy="51355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Affordable and durable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Water proof,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Ant-Fungal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 Sound 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Ant -  corrosive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Best to construct swimming pool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Market Target-Individuals, Civil&amp; Building Contractors</a:t>
            </a:r>
          </a:p>
          <a:p>
            <a:pPr marL="457200" indent="-457200">
              <a:lnSpc>
                <a:spcPct val="150000"/>
              </a:lnSpc>
              <a:buNone/>
            </a:pPr>
            <a:endParaRPr lang="en-US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066800"/>
            <a:ext cx="40862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381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Our Strength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3048000" cy="40385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Efficiency in production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Reliable distribution channel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Skilled team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Use of technology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Good Network  &amp; link   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914400"/>
            <a:ext cx="51053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183880" cy="5105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153400" cy="39624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Competition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Cement Paving Blocks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1295400"/>
            <a:ext cx="4267200" cy="365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Existed for long Time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Very Known to users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381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Project Essentials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429000" cy="38862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Site for Production and products display.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Heavy Duty Plastic Melting Machine.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Paving Blocks molding Waste plastic </a:t>
            </a:r>
            <a:r>
              <a:rPr lang="en-US" sz="2400" dirty="0" err="1" smtClean="0"/>
              <a:t>Kerbs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Markerting</a:t>
            </a:r>
            <a:r>
              <a:rPr lang="en-US" sz="2400" dirty="0" smtClean="0"/>
              <a:t>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87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183562" cy="1052512"/>
          </a:xfrm>
        </p:spPr>
        <p:txBody>
          <a:bodyPr/>
          <a:lstStyle/>
          <a:p>
            <a:r>
              <a:rPr lang="en-US" sz="3200" dirty="0" smtClean="0"/>
              <a:t>Financial</a:t>
            </a:r>
            <a:r>
              <a:rPr lang="en-US" dirty="0" smtClean="0"/>
              <a:t> Model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457200" y="1447800"/>
          <a:ext cx="818356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1781"/>
                <a:gridCol w="40917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NEEDS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COSTS (USD)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Sites</a:t>
                      </a:r>
                      <a:r>
                        <a:rPr lang="en-US" sz="2400" baseline="0" dirty="0" smtClean="0"/>
                        <a:t> for production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Heavy duty advanced</a:t>
                      </a:r>
                      <a:r>
                        <a:rPr lang="en-US" sz="2400" baseline="0" dirty="0" smtClean="0"/>
                        <a:t> machines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7000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Paving moulds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1000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 center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kerbs</a:t>
                      </a:r>
                      <a:r>
                        <a:rPr lang="en-US" sz="2400" baseline="0" dirty="0" smtClean="0"/>
                        <a:t> for collection of plastics bags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Marketing &amp; Exhibition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600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Total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10,500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1">
      <a:dk1>
        <a:srgbClr val="0070C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02060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13531</TotalTime>
  <Words>196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Aspect</vt:lpstr>
      <vt:lpstr>   </vt:lpstr>
      <vt:lpstr>Slide 2</vt:lpstr>
      <vt:lpstr>ENVIRONMENTAL PLASTIC POLLUTION</vt:lpstr>
      <vt:lpstr>SOLUTION RECYCLING</vt:lpstr>
      <vt:lpstr>Our Product</vt:lpstr>
      <vt:lpstr>Our Strength </vt:lpstr>
      <vt:lpstr>Slide 7</vt:lpstr>
      <vt:lpstr>Project Essentials </vt:lpstr>
      <vt:lpstr>Financial Model</vt:lpstr>
      <vt:lpstr>Slide 10</vt:lpstr>
      <vt:lpstr>Contacts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ARENA  RECYCLING INDUSTRY</dc:title>
  <dc:creator>JOHN</dc:creator>
  <cp:lastModifiedBy>jose</cp:lastModifiedBy>
  <cp:revision>149</cp:revision>
  <dcterms:created xsi:type="dcterms:W3CDTF">2018-10-21T13:01:52Z</dcterms:created>
  <dcterms:modified xsi:type="dcterms:W3CDTF">2019-02-06T17:49:41Z</dcterms:modified>
</cp:coreProperties>
</file>